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9" r:id="rId3"/>
    <p:sldId id="284" r:id="rId4"/>
    <p:sldId id="269" r:id="rId5"/>
    <p:sldId id="262" r:id="rId6"/>
    <p:sldId id="285" r:id="rId7"/>
    <p:sldId id="263" r:id="rId8"/>
    <p:sldId id="280" r:id="rId9"/>
    <p:sldId id="268" r:id="rId10"/>
    <p:sldId id="287" r:id="rId11"/>
    <p:sldId id="288" r:id="rId12"/>
    <p:sldId id="281" r:id="rId13"/>
    <p:sldId id="274" r:id="rId14"/>
    <p:sldId id="289" r:id="rId15"/>
    <p:sldId id="290" r:id="rId16"/>
    <p:sldId id="278" r:id="rId17"/>
    <p:sldId id="291" r:id="rId18"/>
    <p:sldId id="270" r:id="rId19"/>
    <p:sldId id="266" r:id="rId20"/>
    <p:sldId id="286" r:id="rId21"/>
    <p:sldId id="277" r:id="rId22"/>
  </p:sldIdLst>
  <p:sldSz cx="9144000" cy="6858000" type="screen4x3"/>
  <p:notesSz cx="6858000" cy="9144000"/>
  <p:custDataLst>
    <p:tags r:id="rId2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AE1EB"/>
    <a:srgbClr val="CCFFCC"/>
    <a:srgbClr val="CCFFFF"/>
    <a:srgbClr val="FFCCFF"/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6252" autoAdjust="0"/>
    <p:restoredTop sz="99022" autoAdjust="0"/>
  </p:normalViewPr>
  <p:slideViewPr>
    <p:cSldViewPr>
      <p:cViewPr varScale="1">
        <p:scale>
          <a:sx n="73" d="100"/>
          <a:sy n="73" d="100"/>
        </p:scale>
        <p:origin x="-10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err="1" smtClean="0"/>
              <a:t>Сформированность</a:t>
            </a:r>
            <a:r>
              <a:rPr lang="ru-RU" dirty="0" smtClean="0"/>
              <a:t> графических навыков у дошкольников 6-7 лет </a:t>
            </a:r>
            <a:endParaRPr lang="ru-RU" dirty="0"/>
          </a:p>
        </c:rich>
      </c:tx>
      <c:layout>
        <c:manualLayout>
          <c:xMode val="edge"/>
          <c:yMode val="edge"/>
          <c:x val="0.1729492127690648"/>
          <c:y val="1.874999999999999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графические навыки не сформированы</c:v>
                </c:pt>
                <c:pt idx="1">
                  <c:v>графические навыки сформированы частично</c:v>
                </c:pt>
                <c:pt idx="2">
                  <c:v>графические навыки достаточно сформированы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</c:v>
                </c:pt>
                <c:pt idx="1">
                  <c:v>61</c:v>
                </c:pt>
                <c:pt idx="2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года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графические навыки не сформированы</c:v>
                </c:pt>
                <c:pt idx="1">
                  <c:v>графические навыки сформированы частично</c:v>
                </c:pt>
                <c:pt idx="2">
                  <c:v>графические навыки достаточно сформированы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27</c:v>
                </c:pt>
                <c:pt idx="2">
                  <c:v>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127168"/>
        <c:axId val="109128704"/>
      </c:barChart>
      <c:catAx>
        <c:axId val="10912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128704"/>
        <c:crosses val="autoZero"/>
        <c:auto val="1"/>
        <c:lblAlgn val="ctr"/>
        <c:lblOffset val="100"/>
        <c:noMultiLvlLbl val="0"/>
      </c:catAx>
      <c:valAx>
        <c:axId val="10912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127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EC0B22-7E0A-457C-86A0-E593DC92BBCD}" type="doc">
      <dgm:prSet loTypeId="urn:microsoft.com/office/officeart/2005/8/layout/vList2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2E2D8405-3A75-4BF1-9BB2-4B15988FB136}">
      <dgm:prSet/>
      <dgm:spPr/>
      <dgm:t>
        <a:bodyPr/>
        <a:lstStyle/>
        <a:p>
          <a:pPr algn="l"/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 Пальчиковая гимнастика. </a:t>
          </a:r>
          <a:endParaRPr lang="ru-RU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12E62725-9D26-4DF8-8CC4-DF66C3852763}" type="parTrans" cxnId="{D84D724C-3162-4F31-AF1B-57B0083B6AE4}">
      <dgm:prSet/>
      <dgm:spPr/>
      <dgm:t>
        <a:bodyPr/>
        <a:lstStyle/>
        <a:p>
          <a:pPr algn="l"/>
          <a:endParaRPr lang="ru-RU"/>
        </a:p>
      </dgm:t>
    </dgm:pt>
    <dgm:pt modelId="{C76D7B28-176E-4BAA-B379-D35F7A93D2BC}" type="sibTrans" cxnId="{D84D724C-3162-4F31-AF1B-57B0083B6AE4}">
      <dgm:prSet/>
      <dgm:spPr/>
      <dgm:t>
        <a:bodyPr/>
        <a:lstStyle/>
        <a:p>
          <a:pPr algn="l"/>
          <a:endParaRPr lang="ru-RU"/>
        </a:p>
      </dgm:t>
    </dgm:pt>
    <dgm:pt modelId="{8AF85708-6CF8-4A8F-B400-58E2E4C5CA54}">
      <dgm:prSet/>
      <dgm:spPr/>
      <dgm:t>
        <a:bodyPr/>
        <a:lstStyle/>
        <a:p>
          <a:pPr algn="l"/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Различные шнуровки. </a:t>
          </a:r>
          <a:endParaRPr lang="ru-RU" dirty="0">
            <a:solidFill>
              <a:srgbClr val="002060"/>
            </a:solidFill>
          </a:endParaRPr>
        </a:p>
      </dgm:t>
    </dgm:pt>
    <dgm:pt modelId="{517CAEC0-1BF8-4387-85F7-8DFC77586250}" type="parTrans" cxnId="{D04D9B00-6801-4BDA-B552-FBE40F4A5B5A}">
      <dgm:prSet/>
      <dgm:spPr/>
      <dgm:t>
        <a:bodyPr/>
        <a:lstStyle/>
        <a:p>
          <a:pPr algn="l"/>
          <a:endParaRPr lang="ru-RU"/>
        </a:p>
      </dgm:t>
    </dgm:pt>
    <dgm:pt modelId="{5C9DB1B5-D308-4D7A-A890-462D302C4145}" type="sibTrans" cxnId="{D04D9B00-6801-4BDA-B552-FBE40F4A5B5A}">
      <dgm:prSet/>
      <dgm:spPr/>
      <dgm:t>
        <a:bodyPr/>
        <a:lstStyle/>
        <a:p>
          <a:pPr algn="l"/>
          <a:endParaRPr lang="ru-RU"/>
        </a:p>
      </dgm:t>
    </dgm:pt>
    <dgm:pt modelId="{F7D4345D-CD2D-42C1-84D9-BDDF6E6A4FD1}">
      <dgm:prSet/>
      <dgm:spPr/>
      <dgm:t>
        <a:bodyPr/>
        <a:lstStyle/>
        <a:p>
          <a:pPr algn="l"/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Массаж ладоней при помощи шипованных мячиков.</a:t>
          </a:r>
          <a:endParaRPr lang="ru-RU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1C90A090-A817-426B-8C66-D9DF1C5149A3}" type="parTrans" cxnId="{4E11A918-9C9B-41ED-A246-4C21B1DC38CF}">
      <dgm:prSet/>
      <dgm:spPr/>
      <dgm:t>
        <a:bodyPr/>
        <a:lstStyle/>
        <a:p>
          <a:pPr algn="l"/>
          <a:endParaRPr lang="ru-RU"/>
        </a:p>
      </dgm:t>
    </dgm:pt>
    <dgm:pt modelId="{0456FB17-E53A-4257-8C82-5B448CB35562}" type="sibTrans" cxnId="{4E11A918-9C9B-41ED-A246-4C21B1DC38CF}">
      <dgm:prSet/>
      <dgm:spPr/>
      <dgm:t>
        <a:bodyPr/>
        <a:lstStyle/>
        <a:p>
          <a:pPr algn="l"/>
          <a:endParaRPr lang="ru-RU"/>
        </a:p>
      </dgm:t>
    </dgm:pt>
    <dgm:pt modelId="{BC7CA0AC-3241-4416-B7C0-7CC883ABF29A}">
      <dgm:prSet/>
      <dgm:spPr/>
      <dgm:t>
        <a:bodyPr/>
        <a:lstStyle/>
        <a:p>
          <a:pPr algn="l"/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Пальчиковые краски. </a:t>
          </a:r>
          <a:endParaRPr lang="ru-RU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21C0FAA9-8019-4257-9517-8B08F98544A1}" type="parTrans" cxnId="{AAD5BE3B-DDB0-42D7-87ED-AB450004E17A}">
      <dgm:prSet/>
      <dgm:spPr/>
      <dgm:t>
        <a:bodyPr/>
        <a:lstStyle/>
        <a:p>
          <a:pPr algn="l"/>
          <a:endParaRPr lang="ru-RU"/>
        </a:p>
      </dgm:t>
    </dgm:pt>
    <dgm:pt modelId="{CB4A648E-3540-4B2D-8598-51BCDA8F1391}" type="sibTrans" cxnId="{AAD5BE3B-DDB0-42D7-87ED-AB450004E17A}">
      <dgm:prSet/>
      <dgm:spPr/>
      <dgm:t>
        <a:bodyPr/>
        <a:lstStyle/>
        <a:p>
          <a:pPr algn="l"/>
          <a:endParaRPr lang="ru-RU"/>
        </a:p>
      </dgm:t>
    </dgm:pt>
    <dgm:pt modelId="{74387E73-A114-49F7-A436-81697B36CF28}">
      <dgm:prSet/>
      <dgm:spPr/>
      <dgm:t>
        <a:bodyPr/>
        <a:lstStyle/>
        <a:p>
          <a:pPr algn="l"/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Перебирание круп разной величины и диаметра.</a:t>
          </a:r>
          <a:endParaRPr lang="ru-RU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634EB543-7C9B-473A-9B83-A75FF897BA9C}" type="parTrans" cxnId="{77D84E1D-B482-4768-9BC2-E9DB561EDC2F}">
      <dgm:prSet/>
      <dgm:spPr/>
      <dgm:t>
        <a:bodyPr/>
        <a:lstStyle/>
        <a:p>
          <a:pPr algn="l"/>
          <a:endParaRPr lang="ru-RU"/>
        </a:p>
      </dgm:t>
    </dgm:pt>
    <dgm:pt modelId="{B7DCD70D-3285-48A4-A93D-478CE1098063}" type="sibTrans" cxnId="{77D84E1D-B482-4768-9BC2-E9DB561EDC2F}">
      <dgm:prSet/>
      <dgm:spPr/>
      <dgm:t>
        <a:bodyPr/>
        <a:lstStyle/>
        <a:p>
          <a:pPr algn="l"/>
          <a:endParaRPr lang="ru-RU"/>
        </a:p>
      </dgm:t>
    </dgm:pt>
    <dgm:pt modelId="{46700230-9D4E-4051-9570-66D129238AFE}">
      <dgm:prSet/>
      <dgm:spPr/>
      <dgm:t>
        <a:bodyPr/>
        <a:lstStyle/>
        <a:p>
          <a:pPr algn="l"/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Работа с ножницами (аппликации, вырезания). </a:t>
          </a:r>
          <a:endParaRPr lang="ru-RU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F30DDCE3-0557-42ED-8B8D-4B4B162FD27D}" type="parTrans" cxnId="{945E3979-C4DF-4203-9EBB-4A5C48CFF50C}">
      <dgm:prSet/>
      <dgm:spPr/>
      <dgm:t>
        <a:bodyPr/>
        <a:lstStyle/>
        <a:p>
          <a:pPr algn="l"/>
          <a:endParaRPr lang="ru-RU"/>
        </a:p>
      </dgm:t>
    </dgm:pt>
    <dgm:pt modelId="{C6B3A054-2815-4850-B067-3F80DAFAD21B}" type="sibTrans" cxnId="{945E3979-C4DF-4203-9EBB-4A5C48CFF50C}">
      <dgm:prSet/>
      <dgm:spPr/>
      <dgm:t>
        <a:bodyPr/>
        <a:lstStyle/>
        <a:p>
          <a:pPr algn="l"/>
          <a:endParaRPr lang="ru-RU"/>
        </a:p>
      </dgm:t>
    </dgm:pt>
    <dgm:pt modelId="{9D40033B-FBC4-4791-B029-4F1F8716D516}">
      <dgm:prSet/>
      <dgm:spPr/>
      <dgm:t>
        <a:bodyPr/>
        <a:lstStyle/>
        <a:p>
          <a:pPr algn="l"/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Различные игры-</a:t>
          </a:r>
          <a:r>
            <a:rPr lang="ru-RU" dirty="0" err="1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развивалки</a:t>
          </a:r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(</a:t>
          </a:r>
          <a:r>
            <a:rPr lang="ru-RU" dirty="0" err="1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пазлы</a:t>
          </a:r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конструктор, кубики, лабиринт). </a:t>
          </a:r>
          <a:endParaRPr lang="ru-RU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3EBD9000-7855-4E7B-9FF1-5A30EFE209EA}" type="parTrans" cxnId="{A234742A-4DF7-4E0E-8324-7E1DCDD056F6}">
      <dgm:prSet/>
      <dgm:spPr/>
      <dgm:t>
        <a:bodyPr/>
        <a:lstStyle/>
        <a:p>
          <a:pPr algn="l"/>
          <a:endParaRPr lang="ru-RU"/>
        </a:p>
      </dgm:t>
    </dgm:pt>
    <dgm:pt modelId="{5654EA55-FBA3-493F-A23D-0B5EF3C04D02}" type="sibTrans" cxnId="{A234742A-4DF7-4E0E-8324-7E1DCDD056F6}">
      <dgm:prSet/>
      <dgm:spPr/>
      <dgm:t>
        <a:bodyPr/>
        <a:lstStyle/>
        <a:p>
          <a:pPr algn="l"/>
          <a:endParaRPr lang="ru-RU"/>
        </a:p>
      </dgm:t>
    </dgm:pt>
    <dgm:pt modelId="{2E2B0AC6-84C1-4685-AADC-4B817F88CBAE}">
      <dgm:prSet/>
      <dgm:spPr/>
      <dgm:t>
        <a:bodyPr/>
        <a:lstStyle/>
        <a:p>
          <a:pPr algn="l"/>
          <a:r>
            <a:rPr lang="ru-RU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- </a:t>
          </a:r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Работа с пластилином.</a:t>
          </a:r>
          <a:endParaRPr lang="ru-RU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AA91941D-198B-41B1-B1B7-1E3C84AD1473}" type="parTrans" cxnId="{12789D23-CD61-4FFC-B77F-45D0F1A0B643}">
      <dgm:prSet/>
      <dgm:spPr/>
      <dgm:t>
        <a:bodyPr/>
        <a:lstStyle/>
        <a:p>
          <a:pPr algn="l"/>
          <a:endParaRPr lang="ru-RU"/>
        </a:p>
      </dgm:t>
    </dgm:pt>
    <dgm:pt modelId="{33826AE6-A920-4557-918C-9CA7903047CE}" type="sibTrans" cxnId="{12789D23-CD61-4FFC-B77F-45D0F1A0B643}">
      <dgm:prSet/>
      <dgm:spPr/>
      <dgm:t>
        <a:bodyPr/>
        <a:lstStyle/>
        <a:p>
          <a:pPr algn="l"/>
          <a:endParaRPr lang="ru-RU"/>
        </a:p>
      </dgm:t>
    </dgm:pt>
    <dgm:pt modelId="{07ED6432-F79E-4362-AA6D-2156BF694AA4}">
      <dgm:prSet/>
      <dgm:spPr/>
      <dgm:t>
        <a:bodyPr/>
        <a:lstStyle/>
        <a:p>
          <a:pPr algn="l"/>
          <a:r>
            <a:rPr lang="ru-RU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- </a:t>
          </a:r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Занятия в прописях.</a:t>
          </a:r>
          <a:r>
            <a:rPr lang="ru-RU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A246A157-4AFB-4E36-A2BC-31F521963A86}" type="parTrans" cxnId="{ECB2E9E0-C1E9-406A-A61A-D34304FA6961}">
      <dgm:prSet/>
      <dgm:spPr/>
      <dgm:t>
        <a:bodyPr/>
        <a:lstStyle/>
        <a:p>
          <a:pPr algn="l"/>
          <a:endParaRPr lang="ru-RU"/>
        </a:p>
      </dgm:t>
    </dgm:pt>
    <dgm:pt modelId="{B01630BF-CC14-41D5-B42F-AFF83D91CDEE}" type="sibTrans" cxnId="{ECB2E9E0-C1E9-406A-A61A-D34304FA6961}">
      <dgm:prSet/>
      <dgm:spPr/>
      <dgm:t>
        <a:bodyPr/>
        <a:lstStyle/>
        <a:p>
          <a:pPr algn="l"/>
          <a:endParaRPr lang="ru-RU"/>
        </a:p>
      </dgm:t>
    </dgm:pt>
    <dgm:pt modelId="{5AD8867D-0E2E-4F44-B9F9-9C2559C2A7FD}" type="pres">
      <dgm:prSet presAssocID="{38EC0B22-7E0A-457C-86A0-E593DC92BB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55ECB7-9474-442F-B444-D1017493E89B}" type="pres">
      <dgm:prSet presAssocID="{2E2D8405-3A75-4BF1-9BB2-4B15988FB136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FC5E2D-C3E7-4CD5-868E-67348B001433}" type="pres">
      <dgm:prSet presAssocID="{C76D7B28-176E-4BAA-B379-D35F7A93D2BC}" presName="spacer" presStyleCnt="0"/>
      <dgm:spPr/>
    </dgm:pt>
    <dgm:pt modelId="{9D05D7E8-361F-4F14-AD96-7542D2D6844C}" type="pres">
      <dgm:prSet presAssocID="{8AF85708-6CF8-4A8F-B400-58E2E4C5CA54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68B412-199B-46C5-8322-B262A355CCDA}" type="pres">
      <dgm:prSet presAssocID="{5C9DB1B5-D308-4D7A-A890-462D302C4145}" presName="spacer" presStyleCnt="0"/>
      <dgm:spPr/>
    </dgm:pt>
    <dgm:pt modelId="{D750B116-6858-47D5-BD33-0BC21AA551DE}" type="pres">
      <dgm:prSet presAssocID="{F7D4345D-CD2D-42C1-84D9-BDDF6E6A4FD1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E43A17-53DB-44FF-90A2-89A6CF2E11F6}" type="pres">
      <dgm:prSet presAssocID="{0456FB17-E53A-4257-8C82-5B448CB35562}" presName="spacer" presStyleCnt="0"/>
      <dgm:spPr/>
    </dgm:pt>
    <dgm:pt modelId="{87FAC30F-8C87-4462-9BE7-68FC5CBA4297}" type="pres">
      <dgm:prSet presAssocID="{BC7CA0AC-3241-4416-B7C0-7CC883ABF29A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A56125-361A-45C5-925F-4FBC7E8D7F07}" type="pres">
      <dgm:prSet presAssocID="{CB4A648E-3540-4B2D-8598-51BCDA8F1391}" presName="spacer" presStyleCnt="0"/>
      <dgm:spPr/>
    </dgm:pt>
    <dgm:pt modelId="{5B0C20A9-7E3F-402E-91D0-65613FCDD5F0}" type="pres">
      <dgm:prSet presAssocID="{74387E73-A114-49F7-A436-81697B36CF28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590EE0-70ED-4F10-8648-D006135037EE}" type="pres">
      <dgm:prSet presAssocID="{B7DCD70D-3285-48A4-A93D-478CE1098063}" presName="spacer" presStyleCnt="0"/>
      <dgm:spPr/>
    </dgm:pt>
    <dgm:pt modelId="{62FCE262-0388-448A-8C29-95E895CE7E54}" type="pres">
      <dgm:prSet presAssocID="{46700230-9D4E-4051-9570-66D129238AFE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97D250-9C8B-4E8A-89C2-AAD66E536694}" type="pres">
      <dgm:prSet presAssocID="{C6B3A054-2815-4850-B067-3F80DAFAD21B}" presName="spacer" presStyleCnt="0"/>
      <dgm:spPr/>
    </dgm:pt>
    <dgm:pt modelId="{BC06CE06-99A8-4EAD-B473-B9D2C608B37A}" type="pres">
      <dgm:prSet presAssocID="{9D40033B-FBC4-4791-B029-4F1F8716D516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5671E-06C1-490B-B326-59E36C42D4FB}" type="pres">
      <dgm:prSet presAssocID="{5654EA55-FBA3-493F-A23D-0B5EF3C04D02}" presName="spacer" presStyleCnt="0"/>
      <dgm:spPr/>
    </dgm:pt>
    <dgm:pt modelId="{880663A9-6375-45EF-9201-42BC566D905A}" type="pres">
      <dgm:prSet presAssocID="{2E2B0AC6-84C1-4685-AADC-4B817F88CBAE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E76DF9-C822-4941-BE7A-222FA58190A1}" type="pres">
      <dgm:prSet presAssocID="{33826AE6-A920-4557-918C-9CA7903047CE}" presName="spacer" presStyleCnt="0"/>
      <dgm:spPr/>
    </dgm:pt>
    <dgm:pt modelId="{8D0C9728-C6BA-49B5-9B7B-3BF80DE6C5B7}" type="pres">
      <dgm:prSet presAssocID="{07ED6432-F79E-4362-AA6D-2156BF694AA4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D84E1D-B482-4768-9BC2-E9DB561EDC2F}" srcId="{38EC0B22-7E0A-457C-86A0-E593DC92BBCD}" destId="{74387E73-A114-49F7-A436-81697B36CF28}" srcOrd="4" destOrd="0" parTransId="{634EB543-7C9B-473A-9B83-A75FF897BA9C}" sibTransId="{B7DCD70D-3285-48A4-A93D-478CE1098063}"/>
    <dgm:cxn modelId="{ECB2E9E0-C1E9-406A-A61A-D34304FA6961}" srcId="{38EC0B22-7E0A-457C-86A0-E593DC92BBCD}" destId="{07ED6432-F79E-4362-AA6D-2156BF694AA4}" srcOrd="8" destOrd="0" parTransId="{A246A157-4AFB-4E36-A2BC-31F521963A86}" sibTransId="{B01630BF-CC14-41D5-B42F-AFF83D91CDEE}"/>
    <dgm:cxn modelId="{790600DA-B85E-4814-85DC-B8062F211F24}" type="presOf" srcId="{2E2D8405-3A75-4BF1-9BB2-4B15988FB136}" destId="{F855ECB7-9474-442F-B444-D1017493E89B}" srcOrd="0" destOrd="0" presId="urn:microsoft.com/office/officeart/2005/8/layout/vList2"/>
    <dgm:cxn modelId="{2C7409AA-2596-4F10-AF6C-F98F5D4CE568}" type="presOf" srcId="{07ED6432-F79E-4362-AA6D-2156BF694AA4}" destId="{8D0C9728-C6BA-49B5-9B7B-3BF80DE6C5B7}" srcOrd="0" destOrd="0" presId="urn:microsoft.com/office/officeart/2005/8/layout/vList2"/>
    <dgm:cxn modelId="{D04D9B00-6801-4BDA-B552-FBE40F4A5B5A}" srcId="{38EC0B22-7E0A-457C-86A0-E593DC92BBCD}" destId="{8AF85708-6CF8-4A8F-B400-58E2E4C5CA54}" srcOrd="1" destOrd="0" parTransId="{517CAEC0-1BF8-4387-85F7-8DFC77586250}" sibTransId="{5C9DB1B5-D308-4D7A-A890-462D302C4145}"/>
    <dgm:cxn modelId="{A88FCC9F-D4A3-461A-85D5-DE79984DA0AD}" type="presOf" srcId="{8AF85708-6CF8-4A8F-B400-58E2E4C5CA54}" destId="{9D05D7E8-361F-4F14-AD96-7542D2D6844C}" srcOrd="0" destOrd="0" presId="urn:microsoft.com/office/officeart/2005/8/layout/vList2"/>
    <dgm:cxn modelId="{A234742A-4DF7-4E0E-8324-7E1DCDD056F6}" srcId="{38EC0B22-7E0A-457C-86A0-E593DC92BBCD}" destId="{9D40033B-FBC4-4791-B029-4F1F8716D516}" srcOrd="6" destOrd="0" parTransId="{3EBD9000-7855-4E7B-9FF1-5A30EFE209EA}" sibTransId="{5654EA55-FBA3-493F-A23D-0B5EF3C04D02}"/>
    <dgm:cxn modelId="{12789D23-CD61-4FFC-B77F-45D0F1A0B643}" srcId="{38EC0B22-7E0A-457C-86A0-E593DC92BBCD}" destId="{2E2B0AC6-84C1-4685-AADC-4B817F88CBAE}" srcOrd="7" destOrd="0" parTransId="{AA91941D-198B-41B1-B1B7-1E3C84AD1473}" sibTransId="{33826AE6-A920-4557-918C-9CA7903047CE}"/>
    <dgm:cxn modelId="{945E3979-C4DF-4203-9EBB-4A5C48CFF50C}" srcId="{38EC0B22-7E0A-457C-86A0-E593DC92BBCD}" destId="{46700230-9D4E-4051-9570-66D129238AFE}" srcOrd="5" destOrd="0" parTransId="{F30DDCE3-0557-42ED-8B8D-4B4B162FD27D}" sibTransId="{C6B3A054-2815-4850-B067-3F80DAFAD21B}"/>
    <dgm:cxn modelId="{1A84D72B-A7BC-4C05-8A0A-500F224B8CCF}" type="presOf" srcId="{38EC0B22-7E0A-457C-86A0-E593DC92BBCD}" destId="{5AD8867D-0E2E-4F44-B9F9-9C2559C2A7FD}" srcOrd="0" destOrd="0" presId="urn:microsoft.com/office/officeart/2005/8/layout/vList2"/>
    <dgm:cxn modelId="{D84D724C-3162-4F31-AF1B-57B0083B6AE4}" srcId="{38EC0B22-7E0A-457C-86A0-E593DC92BBCD}" destId="{2E2D8405-3A75-4BF1-9BB2-4B15988FB136}" srcOrd="0" destOrd="0" parTransId="{12E62725-9D26-4DF8-8CC4-DF66C3852763}" sibTransId="{C76D7B28-176E-4BAA-B379-D35F7A93D2BC}"/>
    <dgm:cxn modelId="{CDBCA4F7-6E10-4E2E-864A-26E2BD4F6294}" type="presOf" srcId="{46700230-9D4E-4051-9570-66D129238AFE}" destId="{62FCE262-0388-448A-8C29-95E895CE7E54}" srcOrd="0" destOrd="0" presId="urn:microsoft.com/office/officeart/2005/8/layout/vList2"/>
    <dgm:cxn modelId="{07D89CD9-12E7-4338-88FC-81D17C4FCCE2}" type="presOf" srcId="{9D40033B-FBC4-4791-B029-4F1F8716D516}" destId="{BC06CE06-99A8-4EAD-B473-B9D2C608B37A}" srcOrd="0" destOrd="0" presId="urn:microsoft.com/office/officeart/2005/8/layout/vList2"/>
    <dgm:cxn modelId="{C364A7E8-A2B5-4DC1-857A-31CC37235098}" type="presOf" srcId="{F7D4345D-CD2D-42C1-84D9-BDDF6E6A4FD1}" destId="{D750B116-6858-47D5-BD33-0BC21AA551DE}" srcOrd="0" destOrd="0" presId="urn:microsoft.com/office/officeart/2005/8/layout/vList2"/>
    <dgm:cxn modelId="{2423BBFA-7FE6-426B-A717-166641CD129E}" type="presOf" srcId="{BC7CA0AC-3241-4416-B7C0-7CC883ABF29A}" destId="{87FAC30F-8C87-4462-9BE7-68FC5CBA4297}" srcOrd="0" destOrd="0" presId="urn:microsoft.com/office/officeart/2005/8/layout/vList2"/>
    <dgm:cxn modelId="{AAD5BE3B-DDB0-42D7-87ED-AB450004E17A}" srcId="{38EC0B22-7E0A-457C-86A0-E593DC92BBCD}" destId="{BC7CA0AC-3241-4416-B7C0-7CC883ABF29A}" srcOrd="3" destOrd="0" parTransId="{21C0FAA9-8019-4257-9517-8B08F98544A1}" sibTransId="{CB4A648E-3540-4B2D-8598-51BCDA8F1391}"/>
    <dgm:cxn modelId="{5B5890B4-6A9B-4099-8808-ACD66E8ADD19}" type="presOf" srcId="{74387E73-A114-49F7-A436-81697B36CF28}" destId="{5B0C20A9-7E3F-402E-91D0-65613FCDD5F0}" srcOrd="0" destOrd="0" presId="urn:microsoft.com/office/officeart/2005/8/layout/vList2"/>
    <dgm:cxn modelId="{4E11A918-9C9B-41ED-A246-4C21B1DC38CF}" srcId="{38EC0B22-7E0A-457C-86A0-E593DC92BBCD}" destId="{F7D4345D-CD2D-42C1-84D9-BDDF6E6A4FD1}" srcOrd="2" destOrd="0" parTransId="{1C90A090-A817-426B-8C66-D9DF1C5149A3}" sibTransId="{0456FB17-E53A-4257-8C82-5B448CB35562}"/>
    <dgm:cxn modelId="{C79AAE6F-E4A5-4818-A54B-89378A621698}" type="presOf" srcId="{2E2B0AC6-84C1-4685-AADC-4B817F88CBAE}" destId="{880663A9-6375-45EF-9201-42BC566D905A}" srcOrd="0" destOrd="0" presId="urn:microsoft.com/office/officeart/2005/8/layout/vList2"/>
    <dgm:cxn modelId="{AD7286AE-8DE1-4659-A02C-47ADF7FC7B73}" type="presParOf" srcId="{5AD8867D-0E2E-4F44-B9F9-9C2559C2A7FD}" destId="{F855ECB7-9474-442F-B444-D1017493E89B}" srcOrd="0" destOrd="0" presId="urn:microsoft.com/office/officeart/2005/8/layout/vList2"/>
    <dgm:cxn modelId="{7192CFFA-30F6-4996-9998-08EFB03A83D3}" type="presParOf" srcId="{5AD8867D-0E2E-4F44-B9F9-9C2559C2A7FD}" destId="{F0FC5E2D-C3E7-4CD5-868E-67348B001433}" srcOrd="1" destOrd="0" presId="urn:microsoft.com/office/officeart/2005/8/layout/vList2"/>
    <dgm:cxn modelId="{327CC42E-2784-410F-85CA-114B50D1C5BE}" type="presParOf" srcId="{5AD8867D-0E2E-4F44-B9F9-9C2559C2A7FD}" destId="{9D05D7E8-361F-4F14-AD96-7542D2D6844C}" srcOrd="2" destOrd="0" presId="urn:microsoft.com/office/officeart/2005/8/layout/vList2"/>
    <dgm:cxn modelId="{A3D9E27A-82A8-4216-A9A4-9F6647058A05}" type="presParOf" srcId="{5AD8867D-0E2E-4F44-B9F9-9C2559C2A7FD}" destId="{3368B412-199B-46C5-8322-B262A355CCDA}" srcOrd="3" destOrd="0" presId="urn:microsoft.com/office/officeart/2005/8/layout/vList2"/>
    <dgm:cxn modelId="{35EB2F8F-BE2E-46E7-BF88-1ED3FE3302EE}" type="presParOf" srcId="{5AD8867D-0E2E-4F44-B9F9-9C2559C2A7FD}" destId="{D750B116-6858-47D5-BD33-0BC21AA551DE}" srcOrd="4" destOrd="0" presId="urn:microsoft.com/office/officeart/2005/8/layout/vList2"/>
    <dgm:cxn modelId="{10A62414-7C9D-41FC-8692-126F1A8DFC76}" type="presParOf" srcId="{5AD8867D-0E2E-4F44-B9F9-9C2559C2A7FD}" destId="{71E43A17-53DB-44FF-90A2-89A6CF2E11F6}" srcOrd="5" destOrd="0" presId="urn:microsoft.com/office/officeart/2005/8/layout/vList2"/>
    <dgm:cxn modelId="{F374BC81-47E1-4D5C-BC12-FB73F598B356}" type="presParOf" srcId="{5AD8867D-0E2E-4F44-B9F9-9C2559C2A7FD}" destId="{87FAC30F-8C87-4462-9BE7-68FC5CBA4297}" srcOrd="6" destOrd="0" presId="urn:microsoft.com/office/officeart/2005/8/layout/vList2"/>
    <dgm:cxn modelId="{E65E33A3-85AC-4C56-88CB-45F722201D98}" type="presParOf" srcId="{5AD8867D-0E2E-4F44-B9F9-9C2559C2A7FD}" destId="{4CA56125-361A-45C5-925F-4FBC7E8D7F07}" srcOrd="7" destOrd="0" presId="urn:microsoft.com/office/officeart/2005/8/layout/vList2"/>
    <dgm:cxn modelId="{A2C14C4B-AC4F-4FB9-86E9-A3FA3E8738A4}" type="presParOf" srcId="{5AD8867D-0E2E-4F44-B9F9-9C2559C2A7FD}" destId="{5B0C20A9-7E3F-402E-91D0-65613FCDD5F0}" srcOrd="8" destOrd="0" presId="urn:microsoft.com/office/officeart/2005/8/layout/vList2"/>
    <dgm:cxn modelId="{CFD2C960-C4AD-4A28-8F30-70A924C25B83}" type="presParOf" srcId="{5AD8867D-0E2E-4F44-B9F9-9C2559C2A7FD}" destId="{2B590EE0-70ED-4F10-8648-D006135037EE}" srcOrd="9" destOrd="0" presId="urn:microsoft.com/office/officeart/2005/8/layout/vList2"/>
    <dgm:cxn modelId="{456A94A8-E319-4D00-A46B-1262A722B9B5}" type="presParOf" srcId="{5AD8867D-0E2E-4F44-B9F9-9C2559C2A7FD}" destId="{62FCE262-0388-448A-8C29-95E895CE7E54}" srcOrd="10" destOrd="0" presId="urn:microsoft.com/office/officeart/2005/8/layout/vList2"/>
    <dgm:cxn modelId="{A61D1B16-EE20-41E1-BAFF-296477624551}" type="presParOf" srcId="{5AD8867D-0E2E-4F44-B9F9-9C2559C2A7FD}" destId="{BE97D250-9C8B-4E8A-89C2-AAD66E536694}" srcOrd="11" destOrd="0" presId="urn:microsoft.com/office/officeart/2005/8/layout/vList2"/>
    <dgm:cxn modelId="{91E3F0D4-BD6F-44E4-895F-D14CEA63873D}" type="presParOf" srcId="{5AD8867D-0E2E-4F44-B9F9-9C2559C2A7FD}" destId="{BC06CE06-99A8-4EAD-B473-B9D2C608B37A}" srcOrd="12" destOrd="0" presId="urn:microsoft.com/office/officeart/2005/8/layout/vList2"/>
    <dgm:cxn modelId="{C8A3E6E6-D7E4-4BEE-A6E1-378B58A68421}" type="presParOf" srcId="{5AD8867D-0E2E-4F44-B9F9-9C2559C2A7FD}" destId="{2CE5671E-06C1-490B-B326-59E36C42D4FB}" srcOrd="13" destOrd="0" presId="urn:microsoft.com/office/officeart/2005/8/layout/vList2"/>
    <dgm:cxn modelId="{18FC38A1-FA68-4775-89C1-9FCDBFC2E838}" type="presParOf" srcId="{5AD8867D-0E2E-4F44-B9F9-9C2559C2A7FD}" destId="{880663A9-6375-45EF-9201-42BC566D905A}" srcOrd="14" destOrd="0" presId="urn:microsoft.com/office/officeart/2005/8/layout/vList2"/>
    <dgm:cxn modelId="{1EC74E74-DB2E-440E-93DA-440FD38D0203}" type="presParOf" srcId="{5AD8867D-0E2E-4F44-B9F9-9C2559C2A7FD}" destId="{6AE76DF9-C822-4941-BE7A-222FA58190A1}" srcOrd="15" destOrd="0" presId="urn:microsoft.com/office/officeart/2005/8/layout/vList2"/>
    <dgm:cxn modelId="{8809D2FA-DF2B-4FAE-97BF-C9EA33D464D6}" type="presParOf" srcId="{5AD8867D-0E2E-4F44-B9F9-9C2559C2A7FD}" destId="{8D0C9728-C6BA-49B5-9B7B-3BF80DE6C5B7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EC0B22-7E0A-457C-86A0-E593DC92BBCD}" type="doc">
      <dgm:prSet loTypeId="urn:microsoft.com/office/officeart/2005/8/layout/vList2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2E2D8405-3A75-4BF1-9BB2-4B15988FB136}">
      <dgm:prSet custT="1"/>
      <dgm:spPr/>
      <dgm:t>
        <a:bodyPr/>
        <a:lstStyle/>
        <a:p>
          <a:pPr algn="l"/>
          <a:r>
            <a:rPr lang="ru-RU" sz="2400" b="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 п</a:t>
          </a:r>
          <a:r>
            <a:rPr lang="ru-RU" sz="2400" b="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роведение пальчиковой гимнастики, пальчиковых игр, массажа пальцев рук и ладоней</a:t>
          </a:r>
          <a:endParaRPr lang="ru-RU" sz="2400" b="0" dirty="0">
            <a:solidFill>
              <a:schemeClr val="accent5">
                <a:lumMod val="50000"/>
              </a:schemeClr>
            </a:solidFill>
            <a:latin typeface="Times New Roman" pitchFamily="18" charset="0"/>
            <a:ea typeface="Calibri" panose="020F0502020204030204" pitchFamily="34" charset="0"/>
            <a:cs typeface="Times New Roman" pitchFamily="18" charset="0"/>
          </a:endParaRPr>
        </a:p>
      </dgm:t>
    </dgm:pt>
    <dgm:pt modelId="{12E62725-9D26-4DF8-8CC4-DF66C3852763}" type="parTrans" cxnId="{D84D724C-3162-4F31-AF1B-57B0083B6AE4}">
      <dgm:prSet/>
      <dgm:spPr/>
      <dgm:t>
        <a:bodyPr/>
        <a:lstStyle/>
        <a:p>
          <a:pPr algn="l"/>
          <a:endParaRPr lang="ru-RU"/>
        </a:p>
      </dgm:t>
    </dgm:pt>
    <dgm:pt modelId="{C76D7B28-176E-4BAA-B379-D35F7A93D2BC}" type="sibTrans" cxnId="{D84D724C-3162-4F31-AF1B-57B0083B6AE4}">
      <dgm:prSet/>
      <dgm:spPr/>
      <dgm:t>
        <a:bodyPr/>
        <a:lstStyle/>
        <a:p>
          <a:pPr algn="l"/>
          <a:endParaRPr lang="ru-RU"/>
        </a:p>
      </dgm:t>
    </dgm:pt>
    <dgm:pt modelId="{8AF85708-6CF8-4A8F-B400-58E2E4C5CA54}">
      <dgm:prSet custT="1"/>
      <dgm:spPr/>
      <dgm:t>
        <a:bodyPr/>
        <a:lstStyle/>
        <a:p>
          <a:pPr algn="l"/>
          <a:r>
            <a:rPr lang="ru-RU" sz="2400" b="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р</a:t>
          </a:r>
          <a:r>
            <a:rPr lang="ru-RU" sz="2400" b="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абота на листах тетради в клетку (штриховка, проведение линий, зрительные, слуховые, графические диктанты)</a:t>
          </a:r>
          <a:endParaRPr lang="ru-RU" sz="2400" b="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17CAEC0-1BF8-4387-85F7-8DFC77586250}" type="parTrans" cxnId="{D04D9B00-6801-4BDA-B552-FBE40F4A5B5A}">
      <dgm:prSet/>
      <dgm:spPr/>
      <dgm:t>
        <a:bodyPr/>
        <a:lstStyle/>
        <a:p>
          <a:pPr algn="l"/>
          <a:endParaRPr lang="ru-RU"/>
        </a:p>
      </dgm:t>
    </dgm:pt>
    <dgm:pt modelId="{5C9DB1B5-D308-4D7A-A890-462D302C4145}" type="sibTrans" cxnId="{D04D9B00-6801-4BDA-B552-FBE40F4A5B5A}">
      <dgm:prSet/>
      <dgm:spPr/>
      <dgm:t>
        <a:bodyPr/>
        <a:lstStyle/>
        <a:p>
          <a:pPr algn="l"/>
          <a:endParaRPr lang="ru-RU"/>
        </a:p>
      </dgm:t>
    </dgm:pt>
    <dgm:pt modelId="{F7D4345D-CD2D-42C1-84D9-BDDF6E6A4FD1}">
      <dgm:prSet custT="1"/>
      <dgm:spPr/>
      <dgm:t>
        <a:bodyPr/>
        <a:lstStyle/>
        <a:p>
          <a:pPr algn="l"/>
          <a:r>
            <a:rPr lang="ru-RU" sz="2400" b="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</a:t>
          </a:r>
          <a:r>
            <a:rPr lang="ru-RU" sz="2400" b="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расслабляющие упражнения для глаз.</a:t>
          </a:r>
          <a:endParaRPr lang="ru-RU" sz="2400" b="0" dirty="0">
            <a:solidFill>
              <a:schemeClr val="accent5">
                <a:lumMod val="50000"/>
              </a:schemeClr>
            </a:solidFill>
            <a:latin typeface="Times New Roman" pitchFamily="18" charset="0"/>
            <a:ea typeface="Calibri" panose="020F0502020204030204" pitchFamily="34" charset="0"/>
            <a:cs typeface="Times New Roman" pitchFamily="18" charset="0"/>
          </a:endParaRPr>
        </a:p>
      </dgm:t>
    </dgm:pt>
    <dgm:pt modelId="{1C90A090-A817-426B-8C66-D9DF1C5149A3}" type="parTrans" cxnId="{4E11A918-9C9B-41ED-A246-4C21B1DC38CF}">
      <dgm:prSet/>
      <dgm:spPr/>
      <dgm:t>
        <a:bodyPr/>
        <a:lstStyle/>
        <a:p>
          <a:pPr algn="l"/>
          <a:endParaRPr lang="ru-RU"/>
        </a:p>
      </dgm:t>
    </dgm:pt>
    <dgm:pt modelId="{0456FB17-E53A-4257-8C82-5B448CB35562}" type="sibTrans" cxnId="{4E11A918-9C9B-41ED-A246-4C21B1DC38CF}">
      <dgm:prSet/>
      <dgm:spPr/>
      <dgm:t>
        <a:bodyPr/>
        <a:lstStyle/>
        <a:p>
          <a:pPr algn="l"/>
          <a:endParaRPr lang="ru-RU"/>
        </a:p>
      </dgm:t>
    </dgm:pt>
    <dgm:pt modelId="{1512A780-A2EC-45F4-A2A1-4D7D2D0365C3}">
      <dgm:prSet custT="1"/>
      <dgm:spPr/>
      <dgm:t>
        <a:bodyPr/>
        <a:lstStyle/>
        <a:p>
          <a:r>
            <a:rPr lang="ru-RU" sz="2400" b="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- организация динамических пауз, развивающие внимание, общую моторику, быстроту реакции, координацию движений, ориентацию в пространстве.</a:t>
          </a:r>
          <a:endParaRPr lang="ru-RU" sz="2400" b="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0674FC1-B064-4962-85EC-E468B214B95E}" type="parTrans" cxnId="{47B1B87E-A0C3-4F46-8AAB-EAB479AC4A8A}">
      <dgm:prSet/>
      <dgm:spPr/>
      <dgm:t>
        <a:bodyPr/>
        <a:lstStyle/>
        <a:p>
          <a:endParaRPr lang="ru-RU"/>
        </a:p>
      </dgm:t>
    </dgm:pt>
    <dgm:pt modelId="{2800FCA0-8B95-4234-8859-B00B7DC5FF62}" type="sibTrans" cxnId="{47B1B87E-A0C3-4F46-8AAB-EAB479AC4A8A}">
      <dgm:prSet/>
      <dgm:spPr/>
      <dgm:t>
        <a:bodyPr/>
        <a:lstStyle/>
        <a:p>
          <a:endParaRPr lang="ru-RU"/>
        </a:p>
      </dgm:t>
    </dgm:pt>
    <dgm:pt modelId="{5AD8867D-0E2E-4F44-B9F9-9C2559C2A7FD}" type="pres">
      <dgm:prSet presAssocID="{38EC0B22-7E0A-457C-86A0-E593DC92BB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55ECB7-9474-442F-B444-D1017493E89B}" type="pres">
      <dgm:prSet presAssocID="{2E2D8405-3A75-4BF1-9BB2-4B15988FB136}" presName="parentText" presStyleLbl="node1" presStyleIdx="0" presStyleCnt="4" custLinFactY="-3496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FC5E2D-C3E7-4CD5-868E-67348B001433}" type="pres">
      <dgm:prSet presAssocID="{C76D7B28-176E-4BAA-B379-D35F7A93D2BC}" presName="spacer" presStyleCnt="0"/>
      <dgm:spPr/>
    </dgm:pt>
    <dgm:pt modelId="{9D05D7E8-361F-4F14-AD96-7542D2D6844C}" type="pres">
      <dgm:prSet presAssocID="{8AF85708-6CF8-4A8F-B400-58E2E4C5CA54}" presName="parentText" presStyleLbl="node1" presStyleIdx="1" presStyleCnt="4" custLinFactY="-491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68B412-199B-46C5-8322-B262A355CCDA}" type="pres">
      <dgm:prSet presAssocID="{5C9DB1B5-D308-4D7A-A890-462D302C4145}" presName="spacer" presStyleCnt="0"/>
      <dgm:spPr/>
    </dgm:pt>
    <dgm:pt modelId="{1E8B1D43-CD67-413A-B609-95C98589D9DB}" type="pres">
      <dgm:prSet presAssocID="{1512A780-A2EC-45F4-A2A1-4D7D2D0365C3}" presName="parentText" presStyleLbl="node1" presStyleIdx="2" presStyleCnt="4" custScaleY="114029" custLinFactY="1192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11C8D9-05C1-4644-B9CD-301030CE80AF}" type="pres">
      <dgm:prSet presAssocID="{2800FCA0-8B95-4234-8859-B00B7DC5FF62}" presName="spacer" presStyleCnt="0"/>
      <dgm:spPr/>
    </dgm:pt>
    <dgm:pt modelId="{D750B116-6858-47D5-BD33-0BC21AA551DE}" type="pres">
      <dgm:prSet presAssocID="{F7D4345D-CD2D-42C1-84D9-BDDF6E6A4FD1}" presName="parentText" presStyleLbl="node1" presStyleIdx="3" presStyleCnt="4" custLinFactY="2975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4D9B00-6801-4BDA-B552-FBE40F4A5B5A}" srcId="{38EC0B22-7E0A-457C-86A0-E593DC92BBCD}" destId="{8AF85708-6CF8-4A8F-B400-58E2E4C5CA54}" srcOrd="1" destOrd="0" parTransId="{517CAEC0-1BF8-4387-85F7-8DFC77586250}" sibTransId="{5C9DB1B5-D308-4D7A-A890-462D302C4145}"/>
    <dgm:cxn modelId="{A7D57B0D-5833-48BA-B7EF-3033C1BCCB84}" type="presOf" srcId="{1512A780-A2EC-45F4-A2A1-4D7D2D0365C3}" destId="{1E8B1D43-CD67-413A-B609-95C98589D9DB}" srcOrd="0" destOrd="0" presId="urn:microsoft.com/office/officeart/2005/8/layout/vList2"/>
    <dgm:cxn modelId="{D84D724C-3162-4F31-AF1B-57B0083B6AE4}" srcId="{38EC0B22-7E0A-457C-86A0-E593DC92BBCD}" destId="{2E2D8405-3A75-4BF1-9BB2-4B15988FB136}" srcOrd="0" destOrd="0" parTransId="{12E62725-9D26-4DF8-8CC4-DF66C3852763}" sibTransId="{C76D7B28-176E-4BAA-B379-D35F7A93D2BC}"/>
    <dgm:cxn modelId="{47B1B87E-A0C3-4F46-8AAB-EAB479AC4A8A}" srcId="{38EC0B22-7E0A-457C-86A0-E593DC92BBCD}" destId="{1512A780-A2EC-45F4-A2A1-4D7D2D0365C3}" srcOrd="2" destOrd="0" parTransId="{10674FC1-B064-4962-85EC-E468B214B95E}" sibTransId="{2800FCA0-8B95-4234-8859-B00B7DC5FF62}"/>
    <dgm:cxn modelId="{78E6F0F8-6175-4D84-AEA4-0C8B3F7AAFCC}" type="presOf" srcId="{38EC0B22-7E0A-457C-86A0-E593DC92BBCD}" destId="{5AD8867D-0E2E-4F44-B9F9-9C2559C2A7FD}" srcOrd="0" destOrd="0" presId="urn:microsoft.com/office/officeart/2005/8/layout/vList2"/>
    <dgm:cxn modelId="{632E0DBF-F4B3-4B19-A304-C6FA2E746C07}" type="presOf" srcId="{2E2D8405-3A75-4BF1-9BB2-4B15988FB136}" destId="{F855ECB7-9474-442F-B444-D1017493E89B}" srcOrd="0" destOrd="0" presId="urn:microsoft.com/office/officeart/2005/8/layout/vList2"/>
    <dgm:cxn modelId="{4E11A918-9C9B-41ED-A246-4C21B1DC38CF}" srcId="{38EC0B22-7E0A-457C-86A0-E593DC92BBCD}" destId="{F7D4345D-CD2D-42C1-84D9-BDDF6E6A4FD1}" srcOrd="3" destOrd="0" parTransId="{1C90A090-A817-426B-8C66-D9DF1C5149A3}" sibTransId="{0456FB17-E53A-4257-8C82-5B448CB35562}"/>
    <dgm:cxn modelId="{33F0CB92-FE2A-43BF-89EC-0AA256A46832}" type="presOf" srcId="{8AF85708-6CF8-4A8F-B400-58E2E4C5CA54}" destId="{9D05D7E8-361F-4F14-AD96-7542D2D6844C}" srcOrd="0" destOrd="0" presId="urn:microsoft.com/office/officeart/2005/8/layout/vList2"/>
    <dgm:cxn modelId="{D507FB99-7FD5-4E4D-8BC5-98426FBC7256}" type="presOf" srcId="{F7D4345D-CD2D-42C1-84D9-BDDF6E6A4FD1}" destId="{D750B116-6858-47D5-BD33-0BC21AA551DE}" srcOrd="0" destOrd="0" presId="urn:microsoft.com/office/officeart/2005/8/layout/vList2"/>
    <dgm:cxn modelId="{ABEF6EA9-2894-43D3-8914-BED78C981692}" type="presParOf" srcId="{5AD8867D-0E2E-4F44-B9F9-9C2559C2A7FD}" destId="{F855ECB7-9474-442F-B444-D1017493E89B}" srcOrd="0" destOrd="0" presId="urn:microsoft.com/office/officeart/2005/8/layout/vList2"/>
    <dgm:cxn modelId="{6721D055-8F22-4153-82BB-A0F64DFD0C2A}" type="presParOf" srcId="{5AD8867D-0E2E-4F44-B9F9-9C2559C2A7FD}" destId="{F0FC5E2D-C3E7-4CD5-868E-67348B001433}" srcOrd="1" destOrd="0" presId="urn:microsoft.com/office/officeart/2005/8/layout/vList2"/>
    <dgm:cxn modelId="{71578817-67AC-4A10-A96D-B29E13172143}" type="presParOf" srcId="{5AD8867D-0E2E-4F44-B9F9-9C2559C2A7FD}" destId="{9D05D7E8-361F-4F14-AD96-7542D2D6844C}" srcOrd="2" destOrd="0" presId="urn:microsoft.com/office/officeart/2005/8/layout/vList2"/>
    <dgm:cxn modelId="{E575B170-D140-436E-BD5F-4B45C04BD987}" type="presParOf" srcId="{5AD8867D-0E2E-4F44-B9F9-9C2559C2A7FD}" destId="{3368B412-199B-46C5-8322-B262A355CCDA}" srcOrd="3" destOrd="0" presId="urn:microsoft.com/office/officeart/2005/8/layout/vList2"/>
    <dgm:cxn modelId="{1E390A99-F486-4C6E-B14C-242A4F6ADF5F}" type="presParOf" srcId="{5AD8867D-0E2E-4F44-B9F9-9C2559C2A7FD}" destId="{1E8B1D43-CD67-413A-B609-95C98589D9DB}" srcOrd="4" destOrd="0" presId="urn:microsoft.com/office/officeart/2005/8/layout/vList2"/>
    <dgm:cxn modelId="{0FC3CD17-1BFC-4305-B9D8-2B28F0AB328F}" type="presParOf" srcId="{5AD8867D-0E2E-4F44-B9F9-9C2559C2A7FD}" destId="{C011C8D9-05C1-4644-B9CD-301030CE80AF}" srcOrd="5" destOrd="0" presId="urn:microsoft.com/office/officeart/2005/8/layout/vList2"/>
    <dgm:cxn modelId="{FA4A14B6-7F04-443E-ACE3-629B06C4772F}" type="presParOf" srcId="{5AD8867D-0E2E-4F44-B9F9-9C2559C2A7FD}" destId="{D750B116-6858-47D5-BD33-0BC21AA551D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5ECB7-9474-442F-B444-D1017493E89B}">
      <dsp:nvSpPr>
        <dsp:cNvPr id="0" name=""/>
        <dsp:cNvSpPr/>
      </dsp:nvSpPr>
      <dsp:spPr>
        <a:xfrm>
          <a:off x="0" y="154110"/>
          <a:ext cx="7128792" cy="4317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 Пальчиковая гимнастика. </a:t>
          </a:r>
          <a:endParaRPr lang="ru-RU" sz="1800" kern="1200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1075" y="175185"/>
        <a:ext cx="7086642" cy="389580"/>
      </dsp:txXfrm>
    </dsp:sp>
    <dsp:sp modelId="{9D05D7E8-361F-4F14-AD96-7542D2D6844C}">
      <dsp:nvSpPr>
        <dsp:cNvPr id="0" name=""/>
        <dsp:cNvSpPr/>
      </dsp:nvSpPr>
      <dsp:spPr>
        <a:xfrm>
          <a:off x="0" y="637680"/>
          <a:ext cx="7128792" cy="4317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Различные шнуровки. 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21075" y="658755"/>
        <a:ext cx="7086642" cy="389580"/>
      </dsp:txXfrm>
    </dsp:sp>
    <dsp:sp modelId="{D750B116-6858-47D5-BD33-0BC21AA551DE}">
      <dsp:nvSpPr>
        <dsp:cNvPr id="0" name=""/>
        <dsp:cNvSpPr/>
      </dsp:nvSpPr>
      <dsp:spPr>
        <a:xfrm>
          <a:off x="0" y="1121251"/>
          <a:ext cx="7128792" cy="4317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Массаж ладоней при помощи шипованных мячиков.</a:t>
          </a:r>
          <a:endParaRPr lang="ru-RU" sz="1800" kern="1200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1075" y="1142326"/>
        <a:ext cx="7086642" cy="389580"/>
      </dsp:txXfrm>
    </dsp:sp>
    <dsp:sp modelId="{87FAC30F-8C87-4462-9BE7-68FC5CBA4297}">
      <dsp:nvSpPr>
        <dsp:cNvPr id="0" name=""/>
        <dsp:cNvSpPr/>
      </dsp:nvSpPr>
      <dsp:spPr>
        <a:xfrm>
          <a:off x="0" y="1604820"/>
          <a:ext cx="7128792" cy="4317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Пальчиковые краски. </a:t>
          </a:r>
          <a:endParaRPr lang="ru-RU" sz="1800" kern="1200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1075" y="1625895"/>
        <a:ext cx="7086642" cy="389580"/>
      </dsp:txXfrm>
    </dsp:sp>
    <dsp:sp modelId="{5B0C20A9-7E3F-402E-91D0-65613FCDD5F0}">
      <dsp:nvSpPr>
        <dsp:cNvPr id="0" name=""/>
        <dsp:cNvSpPr/>
      </dsp:nvSpPr>
      <dsp:spPr>
        <a:xfrm>
          <a:off x="0" y="2088390"/>
          <a:ext cx="7128792" cy="4317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Перебирание круп разной величины и диаметра.</a:t>
          </a:r>
          <a:endParaRPr lang="ru-RU" sz="1800" kern="1200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1075" y="2109465"/>
        <a:ext cx="7086642" cy="389580"/>
      </dsp:txXfrm>
    </dsp:sp>
    <dsp:sp modelId="{62FCE262-0388-448A-8C29-95E895CE7E54}">
      <dsp:nvSpPr>
        <dsp:cNvPr id="0" name=""/>
        <dsp:cNvSpPr/>
      </dsp:nvSpPr>
      <dsp:spPr>
        <a:xfrm>
          <a:off x="0" y="2571960"/>
          <a:ext cx="7128792" cy="4317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Работа с ножницами (аппликации, вырезания). </a:t>
          </a:r>
          <a:endParaRPr lang="ru-RU" sz="1800" kern="1200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1075" y="2593035"/>
        <a:ext cx="7086642" cy="389580"/>
      </dsp:txXfrm>
    </dsp:sp>
    <dsp:sp modelId="{BC06CE06-99A8-4EAD-B473-B9D2C608B37A}">
      <dsp:nvSpPr>
        <dsp:cNvPr id="0" name=""/>
        <dsp:cNvSpPr/>
      </dsp:nvSpPr>
      <dsp:spPr>
        <a:xfrm>
          <a:off x="0" y="3055531"/>
          <a:ext cx="7128792" cy="4317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Различные игры-</a:t>
          </a:r>
          <a:r>
            <a:rPr lang="ru-RU" sz="1800" kern="1200" dirty="0" err="1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развивалки</a:t>
          </a: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(</a:t>
          </a:r>
          <a:r>
            <a:rPr lang="ru-RU" sz="1800" kern="1200" dirty="0" err="1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пазлы</a:t>
          </a: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конструктор, кубики, лабиринт). </a:t>
          </a:r>
          <a:endParaRPr lang="ru-RU" sz="1800" kern="1200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1075" y="3076606"/>
        <a:ext cx="7086642" cy="389580"/>
      </dsp:txXfrm>
    </dsp:sp>
    <dsp:sp modelId="{880663A9-6375-45EF-9201-42BC566D905A}">
      <dsp:nvSpPr>
        <dsp:cNvPr id="0" name=""/>
        <dsp:cNvSpPr/>
      </dsp:nvSpPr>
      <dsp:spPr>
        <a:xfrm>
          <a:off x="0" y="3539101"/>
          <a:ext cx="7128792" cy="4317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- </a:t>
          </a: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Работа с пластилином.</a:t>
          </a:r>
          <a:endParaRPr lang="ru-RU" sz="1800" kern="1200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1075" y="3560176"/>
        <a:ext cx="7086642" cy="389580"/>
      </dsp:txXfrm>
    </dsp:sp>
    <dsp:sp modelId="{8D0C9728-C6BA-49B5-9B7B-3BF80DE6C5B7}">
      <dsp:nvSpPr>
        <dsp:cNvPr id="0" name=""/>
        <dsp:cNvSpPr/>
      </dsp:nvSpPr>
      <dsp:spPr>
        <a:xfrm>
          <a:off x="0" y="4022671"/>
          <a:ext cx="7128792" cy="4317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- </a:t>
          </a: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Занятия в прописях.</a:t>
          </a:r>
          <a:r>
            <a:rPr lang="ru-RU" sz="1800" kern="12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800" kern="1200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1075" y="4043746"/>
        <a:ext cx="7086642" cy="3895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5ECB7-9474-442F-B444-D1017493E89B}">
      <dsp:nvSpPr>
        <dsp:cNvPr id="0" name=""/>
        <dsp:cNvSpPr/>
      </dsp:nvSpPr>
      <dsp:spPr>
        <a:xfrm>
          <a:off x="0" y="0"/>
          <a:ext cx="7704856" cy="102844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 п</a:t>
          </a:r>
          <a:r>
            <a:rPr lang="ru-RU" sz="2400" b="0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роведение пальчиковой гимнастики, пальчиковых игр, массажа пальцев рук и ладоней</a:t>
          </a:r>
          <a:endParaRPr lang="ru-RU" sz="2400" b="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ea typeface="Calibri" panose="020F0502020204030204" pitchFamily="34" charset="0"/>
            <a:cs typeface="Times New Roman" pitchFamily="18" charset="0"/>
          </a:endParaRPr>
        </a:p>
      </dsp:txBody>
      <dsp:txXfrm>
        <a:off x="50204" y="50204"/>
        <a:ext cx="7604448" cy="928034"/>
      </dsp:txXfrm>
    </dsp:sp>
    <dsp:sp modelId="{9D05D7E8-361F-4F14-AD96-7542D2D6844C}">
      <dsp:nvSpPr>
        <dsp:cNvPr id="0" name=""/>
        <dsp:cNvSpPr/>
      </dsp:nvSpPr>
      <dsp:spPr>
        <a:xfrm>
          <a:off x="0" y="1277006"/>
          <a:ext cx="7704856" cy="102844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р</a:t>
          </a:r>
          <a:r>
            <a:rPr lang="ru-RU" sz="2400" b="0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абота на листах тетради в клетку (штриховка, проведение линий, зрительные, слуховые, графические диктанты)</a:t>
          </a:r>
          <a:endParaRPr lang="ru-RU" sz="2400" b="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204" y="1327210"/>
        <a:ext cx="7604448" cy="928034"/>
      </dsp:txXfrm>
    </dsp:sp>
    <dsp:sp modelId="{1E8B1D43-CD67-413A-B609-95C98589D9DB}">
      <dsp:nvSpPr>
        <dsp:cNvPr id="0" name=""/>
        <dsp:cNvSpPr/>
      </dsp:nvSpPr>
      <dsp:spPr>
        <a:xfrm>
          <a:off x="0" y="2518950"/>
          <a:ext cx="7704856" cy="117272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- организация динамических пауз, развивающие внимание, общую моторику, быстроту реакции, координацию движений, ориентацию в пространстве.</a:t>
          </a:r>
          <a:endParaRPr lang="ru-RU" sz="2400" b="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248" y="2576198"/>
        <a:ext cx="7590360" cy="1058226"/>
      </dsp:txXfrm>
    </dsp:sp>
    <dsp:sp modelId="{D750B116-6858-47D5-BD33-0BC21AA551DE}">
      <dsp:nvSpPr>
        <dsp:cNvPr id="0" name=""/>
        <dsp:cNvSpPr/>
      </dsp:nvSpPr>
      <dsp:spPr>
        <a:xfrm>
          <a:off x="0" y="3868101"/>
          <a:ext cx="7704856" cy="102844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</a:t>
          </a:r>
          <a:r>
            <a:rPr lang="ru-RU" sz="2400" b="0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расслабляющие упражнения для глаз.</a:t>
          </a:r>
          <a:endParaRPr lang="ru-RU" sz="2400" b="0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ea typeface="Calibri" panose="020F0502020204030204" pitchFamily="34" charset="0"/>
            <a:cs typeface="Times New Roman" pitchFamily="18" charset="0"/>
          </a:endParaRPr>
        </a:p>
      </dsp:txBody>
      <dsp:txXfrm>
        <a:off x="50204" y="3918305"/>
        <a:ext cx="7604448" cy="928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09.05.2021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09.05.2021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924944"/>
            <a:ext cx="6552728" cy="1224136"/>
          </a:xfrm>
        </p:spPr>
        <p:txBody>
          <a:bodyPr/>
          <a:lstStyle>
            <a:lvl1pPr>
              <a:defRPr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DDE443B0-EA7F-4246-8AB8-425DC58D40FB}" type="datetime1">
              <a:rPr lang="ru-RU" smtClean="0"/>
              <a:t>09.05.2021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812FD923-E4D5-442D-A18D-D8037A69BF7F}" type="datetime1">
              <a:rPr lang="ru-RU" smtClean="0"/>
              <a:t>09.05.2021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D8A9B7A-9E10-4ABA-A3B1-239A8BB56F06}" type="datetime1">
              <a:rPr lang="ru-RU" smtClean="0"/>
              <a:t>09.05.2021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259198EA-03E4-43EC-AE12-E3B5E7B052E1}" type="datetime1">
              <a:rPr lang="ru-RU" smtClean="0"/>
              <a:t>09.05.2021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62473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259632" y="1556792"/>
            <a:ext cx="7776864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33BC7DB-10BF-4323-A1CF-84D9EE6769F4}" type="datetime1">
              <a:rPr lang="ru-RU" smtClean="0"/>
              <a:t>09.05.2021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2CDC8C68-3CF8-420D-B08B-983C04077B1C}" type="datetime1">
              <a:rPr lang="ru-RU" smtClean="0"/>
              <a:t>09.05.2021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E143BF24-4099-4F88-BCE1-C529564E272F}" type="datetime1">
              <a:rPr lang="ru-RU" smtClean="0"/>
              <a:t>09.05.2021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1CBEAA63-7EC3-48FF-959A-37904D143026}" type="datetime1">
              <a:rPr lang="ru-RU" smtClean="0"/>
              <a:t>09.05.2021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DC3CD1D6-884D-4AC1-87FE-CAD7D14A3B05}" type="datetime1">
              <a:rPr lang="ru-RU" smtClean="0"/>
              <a:t>09.05.2021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C49A2E5-C48D-4D12-A86A-65DA4F54DA62}" type="datetime1">
              <a:rPr lang="ru-RU" smtClean="0"/>
              <a:t>09.05.2021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34793DEB-5765-434D-B155-7059EC924890}" type="datetime1">
              <a:rPr lang="ru-RU" smtClean="0"/>
              <a:t>09.05.2021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62473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1556792"/>
            <a:ext cx="7776864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6D47E5C9-E226-45F5-A45A-50717A4FCCA6}" type="datetime1">
              <a:rPr lang="ru-RU" smtClean="0"/>
              <a:t>09.05.2021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microsoft.com/office/2007/relationships/hdphoto" Target="../media/hdphoto5.wdp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file:///E:\4LvR4LuQtzuDNg.htm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disk.yandex.ru/i/4LvR4LuQtzuD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3.wdp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73825" y="5085184"/>
            <a:ext cx="53285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r"/>
            <a:r>
              <a:rPr lang="ru-RU" sz="2400" dirty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dirty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опыта </a:t>
            </a:r>
            <a:r>
              <a:rPr lang="ru-RU" sz="24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</a:p>
          <a:p>
            <a:pPr algn="r"/>
            <a:r>
              <a:rPr lang="ru-RU" sz="2400" dirty="0" err="1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Чархифалакян</a:t>
            </a:r>
            <a:r>
              <a:rPr lang="ru-RU" sz="24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Д. А</a:t>
            </a:r>
            <a:r>
              <a:rPr lang="ru-RU" sz="24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pPr algn="r"/>
            <a:r>
              <a:rPr lang="ru-RU" sz="24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воспитателя МБДОУ </a:t>
            </a:r>
            <a:r>
              <a:rPr lang="ru-RU" sz="2400" dirty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д/с № </a:t>
            </a:r>
            <a:r>
              <a:rPr lang="ru-RU" sz="24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r"/>
            <a:r>
              <a:rPr lang="ru-RU" sz="24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n w="10541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17"/>
          <a:stretch/>
        </p:blipFill>
        <p:spPr bwMode="auto">
          <a:xfrm rot="19093388">
            <a:off x="-247416" y="1040914"/>
            <a:ext cx="6268301" cy="3344509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1124744"/>
            <a:ext cx="5328592" cy="4176464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ru-RU" sz="4000" dirty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«Развитие </a:t>
            </a:r>
            <a:r>
              <a:rPr lang="ru-RU" sz="40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графо-моторных навыков у детей  </a:t>
            </a:r>
            <a:br>
              <a:rPr lang="ru-RU" sz="40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подготовительной  </a:t>
            </a:r>
            <a:br>
              <a:rPr lang="ru-RU" sz="40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 школе группы</a:t>
            </a:r>
            <a:r>
              <a:rPr lang="ru-RU" sz="4000" dirty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1520" y="332656"/>
            <a:ext cx="7003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правильного захвата карандаша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885502"/>
            <a:ext cx="2721496" cy="2721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27063"/>
            <a:ext cx="2238375" cy="2238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6850" t="4851" b="59450"/>
          <a:stretch/>
        </p:blipFill>
        <p:spPr>
          <a:xfrm>
            <a:off x="5165043" y="1127063"/>
            <a:ext cx="3645024" cy="2448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133" y="3799698"/>
            <a:ext cx="3330327" cy="27064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196" y="3809276"/>
            <a:ext cx="2696840" cy="26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916325" cy="3888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0"/>
          <a:stretch/>
        </p:blipFill>
        <p:spPr>
          <a:xfrm>
            <a:off x="6156176" y="2999098"/>
            <a:ext cx="2863572" cy="37245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5787" y="2042846"/>
            <a:ext cx="3888431" cy="29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8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544" r="4761" b="9712"/>
          <a:stretch/>
        </p:blipFill>
        <p:spPr>
          <a:xfrm>
            <a:off x="4211960" y="3091653"/>
            <a:ext cx="4392488" cy="33012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68" y="404664"/>
            <a:ext cx="4536504" cy="3402379"/>
          </a:xfrm>
          <a:prstGeom prst="rect">
            <a:avLst/>
          </a:prstGeom>
        </p:spPr>
      </p:pic>
      <p:pic>
        <p:nvPicPr>
          <p:cNvPr id="3075" name="Picture 3" descr="H:\Документы\ДМИТРИЕВА\2020-2021\открытые просмотры\IMG_20210426_1048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9445" r="20000" b="6944"/>
          <a:stretch/>
        </p:blipFill>
        <p:spPr bwMode="auto">
          <a:xfrm rot="5400000">
            <a:off x="1272219" y="3559707"/>
            <a:ext cx="2252817" cy="314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Документы\ДМИТРИЕВА\2020-2021\открытые просмотры\IMG_20210426_1048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22857" r="19524" b="5142"/>
          <a:stretch/>
        </p:blipFill>
        <p:spPr bwMode="auto">
          <a:xfrm rot="16200000">
            <a:off x="5682076" y="374709"/>
            <a:ext cx="2054974" cy="283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0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68" y="188640"/>
            <a:ext cx="4028723" cy="4248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5"/>
          <a:stretch/>
        </p:blipFill>
        <p:spPr>
          <a:xfrm>
            <a:off x="320785" y="260648"/>
            <a:ext cx="3783163" cy="3416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12976"/>
            <a:ext cx="4392488" cy="3294365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832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1"/>
          <a:stretch/>
        </p:blipFill>
        <p:spPr>
          <a:xfrm rot="16200000">
            <a:off x="4140608" y="764048"/>
            <a:ext cx="3741128" cy="4606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24787" y="260648"/>
            <a:ext cx="5107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 кубиком «Бросай-рисуй»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326756"/>
            <a:ext cx="2383743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3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1026" name="Picture 2" descr="H:\WinRAR archive\мо\IMG-20210428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798168" cy="506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WinRAR archive\мо\IMG-20210428-WA0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91559"/>
            <a:ext cx="3798168" cy="506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2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24770" y="903980"/>
            <a:ext cx="1892732" cy="2523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704" y="33265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двумя кубиками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9" y="3861048"/>
            <a:ext cx="3525870" cy="2644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87127"/>
            <a:ext cx="2181875" cy="29091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58718"/>
            <a:ext cx="3536355" cy="26522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3984" y="588975"/>
            <a:ext cx="2501117" cy="311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5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4100" name="Picture 4" descr="H:\Документы\ДМИТРИЕВА\2020-2021\открытые просмотры\IMG_20210422_183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1853" y="2730756"/>
            <a:ext cx="2461274" cy="328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Документы\ДМИТРИЕВА\2020-2021\открытые просмотры\IMG_20210426_1008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4" r="2429" b="24572"/>
          <a:stretch/>
        </p:blipFill>
        <p:spPr bwMode="auto">
          <a:xfrm>
            <a:off x="3707904" y="4005064"/>
            <a:ext cx="5004048" cy="251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:\Документы\ДМИТРИЕВА\2020-2021\открытые просмотры\IMG_20210426_1007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32347"/>
            <a:ext cx="2430271" cy="32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:\Документы\ДМИТРИЕВА\2020-2021\открытые просмотры\IMG_20210426_1007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432347"/>
            <a:ext cx="2430271" cy="32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:\Документы\ДМИТРИЕВА\2020-2021\открытые просмотры\IMG_20210422_1829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2255" y="23621"/>
            <a:ext cx="2452358" cy="326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18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1" y="1379874"/>
            <a:ext cx="3278501" cy="24588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96" y="1432951"/>
            <a:ext cx="1650557" cy="2173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64519"/>
            <a:ext cx="2524501" cy="19454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4" t="-1117" r="12664" b="40482"/>
          <a:stretch/>
        </p:blipFill>
        <p:spPr>
          <a:xfrm>
            <a:off x="165274" y="3957595"/>
            <a:ext cx="1684979" cy="18722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9" r="13225" b="40845"/>
          <a:stretch/>
        </p:blipFill>
        <p:spPr>
          <a:xfrm>
            <a:off x="1906273" y="4011299"/>
            <a:ext cx="1728192" cy="18298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944494"/>
            <a:ext cx="4827376" cy="27134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6130" y="188640"/>
            <a:ext cx="4934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кубиками «Рисуем монстра»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40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9806" y="18851"/>
            <a:ext cx="4856626" cy="584775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  <a:endParaRPr lang="ru-RU" sz="32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566" y="2810908"/>
            <a:ext cx="2760014" cy="1909906"/>
          </a:xfrm>
          <a:prstGeom prst="rect">
            <a:avLst/>
          </a:prstGeom>
        </p:spPr>
      </p:pic>
      <p:sp>
        <p:nvSpPr>
          <p:cNvPr id="3" name="Прямоугольник 2">
            <a:hlinkClick r:id="rId3" action="ppaction://hlinkfile"/>
          </p:cNvPr>
          <p:cNvSpPr/>
          <p:nvPr/>
        </p:nvSpPr>
        <p:spPr>
          <a:xfrm>
            <a:off x="4616435" y="5623475"/>
            <a:ext cx="4275145" cy="369332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/>
              </a:rPr>
              <a:t>https://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/>
              </a:rPr>
              <a:t>disk.yandex.ru/i/4LvR4LuQtzuDNg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2" t="5617" r="24328" b="21836"/>
          <a:stretch/>
        </p:blipFill>
        <p:spPr bwMode="auto">
          <a:xfrm>
            <a:off x="850967" y="4657194"/>
            <a:ext cx="2627816" cy="1809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12970" r="27008" b="21983"/>
          <a:stretch/>
        </p:blipFill>
        <p:spPr bwMode="auto">
          <a:xfrm>
            <a:off x="2483768" y="2810908"/>
            <a:ext cx="2824103" cy="182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048165"/>
            <a:ext cx="84960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Мастер-классы,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видеомастер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-классы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исты с заданиями «Веселый карандаш», «Умные клеточки»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1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 t="18613" r="5354" b="30262"/>
          <a:stretch/>
        </p:blipFill>
        <p:spPr bwMode="auto">
          <a:xfrm>
            <a:off x="1331640" y="188640"/>
            <a:ext cx="4800601" cy="629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39552" y="1651355"/>
            <a:ext cx="817050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Успешность речевого, познавательного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художественно-эстетического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значительной степени зависит от уровня развития у детей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графомоторных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навыков, координации движений руки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Дошкольник, у которого хорошо развита моторика рук,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умеет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 мыслить и рассуждать,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него на высоком уровне развита память и внимание,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связная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97248"/>
            <a:ext cx="74655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«Рука – это вышедший наружу мозг человека» </a:t>
            </a:r>
          </a:p>
          <a:p>
            <a:pPr algn="r"/>
            <a:r>
              <a:rPr lang="ru-RU" sz="2800" i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И.Кант</a:t>
            </a:r>
            <a:endParaRPr lang="ru-RU" sz="2800" i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www.syl.ru/misc/i/ni/8/7/0/6/2/i/87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20" y="4725144"/>
            <a:ext cx="374542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29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20</a:t>
            </a:fld>
            <a:endParaRPr 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88546783"/>
              </p:ext>
            </p:extLst>
          </p:nvPr>
        </p:nvGraphicFramePr>
        <p:xfrm>
          <a:off x="1524000" y="1397000"/>
          <a:ext cx="679241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347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8174" y="2967335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Спасибо за внимание!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444" b="74583" l="54453" r="85625"/>
                    </a14:imgEffect>
                  </a14:imgLayer>
                </a14:imgProps>
              </a:ext>
            </a:extLst>
          </a:blip>
          <a:srcRect l="55200" t="39500" r="14679" b="25850"/>
          <a:stretch/>
        </p:blipFill>
        <p:spPr bwMode="auto">
          <a:xfrm>
            <a:off x="5217779" y="4365104"/>
            <a:ext cx="267084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Улыбающееся лицо 4"/>
          <p:cNvSpPr/>
          <p:nvPr/>
        </p:nvSpPr>
        <p:spPr>
          <a:xfrm>
            <a:off x="4035935" y="5733256"/>
            <a:ext cx="1152128" cy="988219"/>
          </a:xfrm>
          <a:prstGeom prst="smileyFac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68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215642"/>
            <a:ext cx="7236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«Ум ребенка находится на кончиках пальцев» </a:t>
            </a:r>
          </a:p>
          <a:p>
            <a:pPr algn="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В.А. Сухомлинский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0884" y="1628799"/>
            <a:ext cx="85689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Графомотрный</a:t>
            </a: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навык - это </a:t>
            </a:r>
            <a:r>
              <a:rPr lang="ru-RU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совокупность скоординированных действий нервной, мышечной и костной систем, часто  в сочетании со зрительной системой в выполнении мелких и точных движений кистями и пальцами </a:t>
            </a: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рук.</a:t>
            </a:r>
            <a:endParaRPr lang="ru-RU" sz="3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konspekta.net/stydopedyaru/baza2/8141300225909.files/image003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6" b="100000" l="0" r="100000">
                        <a14:foregroundMark x1="3417" y1="97865" x2="18223" y2="80427"/>
                        <a14:foregroundMark x1="22779" y1="79359" x2="97039" y2="1779"/>
                        <a14:foregroundMark x1="23918" y1="62278" x2="43052" y2="22420"/>
                        <a14:foregroundMark x1="43736" y1="28114" x2="64692" y2="21708"/>
                        <a14:foregroundMark x1="43280" y1="37722" x2="52392" y2="33096"/>
                        <a14:foregroundMark x1="27107" y1="43772" x2="29613" y2="32740"/>
                        <a14:foregroundMark x1="33257" y1="72598" x2="94989" y2="71530"/>
                        <a14:foregroundMark x1="27790" y1="89324" x2="39408" y2="85409"/>
                        <a14:foregroundMark x1="46697" y1="70819" x2="61731" y2="54093"/>
                        <a14:foregroundMark x1="36219" y1="53381" x2="43052" y2="4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1088"/>
            <a:ext cx="3626238" cy="23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49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t="5935" r="11627"/>
          <a:stretch/>
        </p:blipFill>
        <p:spPr>
          <a:xfrm rot="16200000">
            <a:off x="2112370" y="3853526"/>
            <a:ext cx="3391027" cy="2248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4664"/>
            <a:ext cx="4019666" cy="5359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6" t="4421" r="6516"/>
          <a:stretch/>
        </p:blipFill>
        <p:spPr>
          <a:xfrm>
            <a:off x="977448" y="145117"/>
            <a:ext cx="3124524" cy="3137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:\Документы\ДМИТРИЕВА\2020-2021\открытые просмотры\IMG_20210426_1018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8" y="3330030"/>
            <a:ext cx="2440348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457525" y="62886"/>
            <a:ext cx="8483750" cy="6632177"/>
            <a:chOff x="339516" y="3354553"/>
            <a:chExt cx="8483750" cy="663217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1" r="9369"/>
            <a:stretch/>
          </p:blipFill>
          <p:spPr>
            <a:xfrm>
              <a:off x="339516" y="3354553"/>
              <a:ext cx="3528392" cy="33461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1" t="4916" r="20267" b="12355"/>
            <a:stretch/>
          </p:blipFill>
          <p:spPr>
            <a:xfrm>
              <a:off x="4848328" y="6782994"/>
              <a:ext cx="3974938" cy="32037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34" y="3451710"/>
            <a:ext cx="4316342" cy="32433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0824"/>
            <a:ext cx="3119015" cy="3289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32" y="1785395"/>
            <a:ext cx="3109311" cy="2760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20688"/>
            <a:ext cx="6531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Графомоторные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навыки формируются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через: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7405146"/>
              </p:ext>
            </p:extLst>
          </p:nvPr>
        </p:nvGraphicFramePr>
        <p:xfrm>
          <a:off x="971600" y="1340768"/>
          <a:ext cx="712879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726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332179" y="1161102"/>
            <a:ext cx="8401650" cy="1053775"/>
            <a:chOff x="297257" y="1423484"/>
            <a:chExt cx="8401650" cy="707886"/>
          </a:xfrm>
        </p:grpSpPr>
        <p:sp>
          <p:nvSpPr>
            <p:cNvPr id="29" name="Text Box 258"/>
            <p:cNvSpPr txBox="1">
              <a:spLocks noChangeArrowheads="1"/>
            </p:cNvSpPr>
            <p:nvPr/>
          </p:nvSpPr>
          <p:spPr bwMode="gray">
            <a:xfrm>
              <a:off x="429811" y="1423484"/>
              <a:ext cx="8269096" cy="6822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softEdge rad="127000"/>
            </a:effectLst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>
              <a:spAutoFit/>
            </a:bodyPr>
            <a:lstStyle/>
            <a:p>
              <a:pPr algn="just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Формирование элементарных графических навыков письма и ритмичность двигательной функции кисти рук, умение строить деятельность по словесной инструкции; 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Line 256"/>
            <p:cNvSpPr>
              <a:spLocks noChangeShapeType="1"/>
            </p:cNvSpPr>
            <p:nvPr/>
          </p:nvSpPr>
          <p:spPr bwMode="gray">
            <a:xfrm>
              <a:off x="297257" y="2131370"/>
              <a:ext cx="8239468" cy="0"/>
            </a:xfrm>
            <a:prstGeom prst="line">
              <a:avLst/>
            </a:prstGeom>
            <a:noFill/>
            <a:ln w="25400">
              <a:solidFill>
                <a:schemeClr val="accent4">
                  <a:lumMod val="75000"/>
                </a:schemeClr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60714" y="4725626"/>
            <a:ext cx="8452994" cy="785509"/>
            <a:chOff x="302126" y="2354958"/>
            <a:chExt cx="8452994" cy="673121"/>
          </a:xfrm>
        </p:grpSpPr>
        <p:sp>
          <p:nvSpPr>
            <p:cNvPr id="31" name="Line 260"/>
            <p:cNvSpPr>
              <a:spLocks noChangeShapeType="1"/>
            </p:cNvSpPr>
            <p:nvPr/>
          </p:nvSpPr>
          <p:spPr bwMode="gray">
            <a:xfrm>
              <a:off x="302126" y="3028079"/>
              <a:ext cx="8225905" cy="0"/>
            </a:xfrm>
            <a:prstGeom prst="line">
              <a:avLst/>
            </a:prstGeom>
            <a:noFill/>
            <a:ln w="25400">
              <a:solidFill>
                <a:schemeClr val="accent4">
                  <a:lumMod val="75000"/>
                </a:schemeClr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  <p:sp>
          <p:nvSpPr>
            <p:cNvPr id="40" name="Text Box 269"/>
            <p:cNvSpPr txBox="1">
              <a:spLocks noChangeArrowheads="1"/>
            </p:cNvSpPr>
            <p:nvPr/>
          </p:nvSpPr>
          <p:spPr bwMode="gray">
            <a:xfrm>
              <a:off x="421117" y="2354958"/>
              <a:ext cx="8334003" cy="6066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Воспитывать целеустремленность,  усидчивость, интерес к играм/</a:t>
              </a:r>
            </a:p>
            <a:p>
              <a:pPr eaLnBrk="0" hangingPunct="0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заданиям, культуру общения  и умение договариваться; 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98147" y="2348880"/>
            <a:ext cx="8448168" cy="707886"/>
            <a:chOff x="297889" y="3189147"/>
            <a:chExt cx="8448168" cy="707886"/>
          </a:xfrm>
        </p:grpSpPr>
        <p:sp>
          <p:nvSpPr>
            <p:cNvPr id="34" name="Line 263"/>
            <p:cNvSpPr>
              <a:spLocks noChangeShapeType="1"/>
            </p:cNvSpPr>
            <p:nvPr/>
          </p:nvSpPr>
          <p:spPr bwMode="gray">
            <a:xfrm>
              <a:off x="297889" y="3897033"/>
              <a:ext cx="8233048" cy="0"/>
            </a:xfrm>
            <a:prstGeom prst="line">
              <a:avLst/>
            </a:prstGeom>
            <a:noFill/>
            <a:ln w="25400">
              <a:solidFill>
                <a:schemeClr val="accent4">
                  <a:lumMod val="75000"/>
                </a:schemeClr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  <p:sp>
          <p:nvSpPr>
            <p:cNvPr id="41" name="Text Box 270"/>
            <p:cNvSpPr txBox="1">
              <a:spLocks noChangeArrowheads="1"/>
            </p:cNvSpPr>
            <p:nvPr/>
          </p:nvSpPr>
          <p:spPr bwMode="gray">
            <a:xfrm>
              <a:off x="412056" y="3189147"/>
              <a:ext cx="8334001" cy="7078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softEdge rad="127000"/>
            </a:effectLst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>
              <a:spAutoFit/>
            </a:bodyPr>
            <a:lstStyle/>
            <a:p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Развитие </a:t>
              </a: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мелкой моторики пальцев, кистей рук, координации и точности движения 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рук </a:t>
              </a: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и 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глаз, </a:t>
              </a: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гибкости рук, 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ритмичности;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72784" y="3911748"/>
            <a:ext cx="8427257" cy="718794"/>
            <a:chOff x="431708" y="4265884"/>
            <a:chExt cx="8427257" cy="392567"/>
          </a:xfrm>
        </p:grpSpPr>
        <p:sp>
          <p:nvSpPr>
            <p:cNvPr id="24" name="Line 253"/>
            <p:cNvSpPr>
              <a:spLocks noChangeShapeType="1"/>
            </p:cNvSpPr>
            <p:nvPr/>
          </p:nvSpPr>
          <p:spPr bwMode="gray">
            <a:xfrm>
              <a:off x="431708" y="4646537"/>
              <a:ext cx="8228854" cy="11914"/>
            </a:xfrm>
            <a:prstGeom prst="line">
              <a:avLst/>
            </a:prstGeom>
            <a:noFill/>
            <a:ln w="25400">
              <a:solidFill>
                <a:schemeClr val="accent4">
                  <a:lumMod val="75000"/>
                </a:schemeClr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  <p:sp>
          <p:nvSpPr>
            <p:cNvPr id="42" name="Text Box 271"/>
            <p:cNvSpPr txBox="1">
              <a:spLocks noChangeArrowheads="1"/>
            </p:cNvSpPr>
            <p:nvPr/>
          </p:nvSpPr>
          <p:spPr bwMode="gray">
            <a:xfrm>
              <a:off x="472557" y="4265884"/>
              <a:ext cx="8386408" cy="3866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Обогащение  РППС для развития мелкой моторики рук, </a:t>
              </a:r>
              <a:r>
                <a:rPr lang="ru-RU" sz="2000" dirty="0" err="1" smtClean="0">
                  <a:latin typeface="Times New Roman" pitchFamily="18" charset="0"/>
                  <a:cs typeface="Times New Roman" pitchFamily="18" charset="0"/>
                </a:rPr>
                <a:t>графомоторных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 навыков;</a:t>
              </a:r>
              <a:endParaRPr lang="en-US" sz="2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56293" y="5602529"/>
            <a:ext cx="8424844" cy="726166"/>
            <a:chOff x="88755" y="4504803"/>
            <a:chExt cx="8424844" cy="726166"/>
          </a:xfrm>
        </p:grpSpPr>
        <p:sp>
          <p:nvSpPr>
            <p:cNvPr id="37" name="Line 266"/>
            <p:cNvSpPr>
              <a:spLocks noChangeShapeType="1"/>
            </p:cNvSpPr>
            <p:nvPr/>
          </p:nvSpPr>
          <p:spPr bwMode="gray">
            <a:xfrm flipV="1">
              <a:off x="576310" y="5230968"/>
              <a:ext cx="7937289" cy="1"/>
            </a:xfrm>
            <a:prstGeom prst="line">
              <a:avLst/>
            </a:prstGeom>
            <a:noFill/>
            <a:ln w="25400">
              <a:solidFill>
                <a:schemeClr val="accent4">
                  <a:lumMod val="75000"/>
                </a:schemeClr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  <p:sp>
          <p:nvSpPr>
            <p:cNvPr id="43" name="Text Box 272"/>
            <p:cNvSpPr txBox="1">
              <a:spLocks noChangeArrowheads="1"/>
            </p:cNvSpPr>
            <p:nvPr/>
          </p:nvSpPr>
          <p:spPr bwMode="gray">
            <a:xfrm>
              <a:off x="88755" y="4504803"/>
              <a:ext cx="8424844" cy="7078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r"/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Повышение компетентности родителей в  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развитии </a:t>
              </a: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мелкой 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моторики руки </a:t>
              </a: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с использованием разнообразных форм, методов и приёмов.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43210" y="332656"/>
            <a:ext cx="79256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графомоторных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навыков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руки дошкольника к овладению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письмом.</a:t>
            </a:r>
          </a:p>
          <a:p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332179" y="3126800"/>
            <a:ext cx="8502888" cy="784948"/>
            <a:chOff x="297257" y="1423484"/>
            <a:chExt cx="8502888" cy="707886"/>
          </a:xfrm>
        </p:grpSpPr>
        <p:sp>
          <p:nvSpPr>
            <p:cNvPr id="45" name="Text Box 258"/>
            <p:cNvSpPr txBox="1">
              <a:spLocks noChangeArrowheads="1"/>
            </p:cNvSpPr>
            <p:nvPr/>
          </p:nvSpPr>
          <p:spPr bwMode="gray">
            <a:xfrm>
              <a:off x="413737" y="1423484"/>
              <a:ext cx="8386408" cy="6383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softEdge rad="127000"/>
            </a:effectLst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>
              <a:spAutoFit/>
            </a:bodyPr>
            <a:lstStyle/>
            <a:p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Развитие воображения, 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логики,  </a:t>
              </a: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мышления, 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произвольного  </a:t>
              </a: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внимания, зрительного и слухового восприятия, творческой 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активности; 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6" name="Группа 45"/>
            <p:cNvGrpSpPr/>
            <p:nvPr/>
          </p:nvGrpSpPr>
          <p:grpSpPr>
            <a:xfrm>
              <a:off x="297257" y="1559917"/>
              <a:ext cx="8223394" cy="571453"/>
              <a:chOff x="226820" y="1777427"/>
              <a:chExt cx="8223394" cy="571453"/>
            </a:xfrm>
          </p:grpSpPr>
          <p:sp>
            <p:nvSpPr>
              <p:cNvPr id="47" name="Line 256"/>
              <p:cNvSpPr>
                <a:spLocks noChangeShapeType="1"/>
              </p:cNvSpPr>
              <p:nvPr/>
            </p:nvSpPr>
            <p:spPr bwMode="gray">
              <a:xfrm>
                <a:off x="226820" y="2348880"/>
                <a:ext cx="8223394" cy="0"/>
              </a:xfrm>
              <a:prstGeom prst="line">
                <a:avLst/>
              </a:prstGeom>
              <a:noFill/>
              <a:ln w="25400">
                <a:solidFill>
                  <a:schemeClr val="accent4">
                    <a:lumMod val="75000"/>
                  </a:schemeClr>
                </a:solidFill>
                <a:prstDash val="sysDot"/>
                <a:round/>
                <a:headEnd/>
                <a:tailEnd type="oval" w="med" len="med"/>
              </a:ln>
              <a:effectLst/>
            </p:spPr>
            <p:txBody>
              <a:bodyPr wrap="none" anchor="ctr"/>
              <a:lstStyle/>
              <a:p>
                <a:endParaRPr lang="ru-RU"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</a:endParaRPr>
              </a:p>
            </p:txBody>
          </p:sp>
          <p:sp>
            <p:nvSpPr>
              <p:cNvPr id="50" name="Text Box 259"/>
              <p:cNvSpPr txBox="1">
                <a:spLocks noChangeArrowheads="1"/>
              </p:cNvSpPr>
              <p:nvPr/>
            </p:nvSpPr>
            <p:spPr bwMode="gray">
              <a:xfrm>
                <a:off x="250934" y="1777427"/>
                <a:ext cx="184730" cy="4616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endParaRPr lang="en-US" sz="2400" b="1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8</a:t>
            </a:fld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874972816"/>
              </p:ext>
            </p:extLst>
          </p:nvPr>
        </p:nvGraphicFramePr>
        <p:xfrm>
          <a:off x="755576" y="1340768"/>
          <a:ext cx="770485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15616" y="620688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Виды деятельности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4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8147"/>
            <a:ext cx="4091947" cy="30689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/>
          <a:stretch/>
        </p:blipFill>
        <p:spPr>
          <a:xfrm>
            <a:off x="395536" y="264258"/>
            <a:ext cx="3755409" cy="3056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62976"/>
            <a:ext cx="2194495" cy="30419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046" y="3586207"/>
            <a:ext cx="2232917" cy="31352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767" y="3900778"/>
            <a:ext cx="3491880" cy="26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9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d99c277f280234992a36bb463b6c6b1dbfe9e34"/>
</p:tagLst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7011</TotalTime>
  <Words>443</Words>
  <Application>Microsoft Office PowerPoint</Application>
  <PresentationFormat>Экран (4:3)</PresentationFormat>
  <Paragraphs>68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«Развитие  графо-моторных навыков у детей   подготовительной   к школе группы»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Фон из разноцветных треугольников</dc:title>
  <dc:creator>obstinate;Олег</dc:creator>
  <dc:description>Шаблон презентации с сайта https://presentation-creation.ru/</dc:description>
  <cp:lastModifiedBy>Влад</cp:lastModifiedBy>
  <cp:revision>1012</cp:revision>
  <dcterms:created xsi:type="dcterms:W3CDTF">2018-02-25T09:09:03Z</dcterms:created>
  <dcterms:modified xsi:type="dcterms:W3CDTF">2021-05-09T11:52:06Z</dcterms:modified>
</cp:coreProperties>
</file>